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8"/>
  </p:notesMasterIdLst>
  <p:handoutMasterIdLst>
    <p:handoutMasterId r:id="rId9"/>
  </p:handoutMasterIdLst>
  <p:sldIdLst>
    <p:sldId id="281" r:id="rId5"/>
    <p:sldId id="331" r:id="rId6"/>
    <p:sldId id="309" r:id="rId7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eah Matthews" initials="LM" lastIdx="1" clrIdx="6">
    <p:extLst>
      <p:ext uri="{19B8F6BF-5375-455C-9EA6-DF929625EA0E}">
        <p15:presenceInfo xmlns:p15="http://schemas.microsoft.com/office/powerpoint/2012/main" userId="Leah Matthews" providerId="None"/>
      </p:ext>
    </p:extLst>
  </p:cmAuthor>
  <p:cmAuthor id="1" name="Regine Reinstorf" initials="RR" lastIdx="6" clrIdx="0">
    <p:extLst>
      <p:ext uri="{19B8F6BF-5375-455C-9EA6-DF929625EA0E}">
        <p15:presenceInfo xmlns:p15="http://schemas.microsoft.com/office/powerpoint/2012/main" userId="2d101a6bacf0071d" providerId="Windows Live"/>
      </p:ext>
    </p:extLst>
  </p:cmAuthor>
  <p:cmAuthor id="2" name="Bartsch, Klaus Detlef [UMR]" initials="BKD[" lastIdx="15" clrIdx="1">
    <p:extLst>
      <p:ext uri="{19B8F6BF-5375-455C-9EA6-DF929625EA0E}">
        <p15:presenceInfo xmlns:p15="http://schemas.microsoft.com/office/powerpoint/2012/main" userId="Bartsch, Klaus Detlef [UMR]" providerId="None"/>
      </p:ext>
    </p:extLst>
  </p:cmAuthor>
  <p:cmAuthor id="3" name="Regine Reinstorf" initials="RR [2]" lastIdx="8" clrIdx="2">
    <p:extLst>
      <p:ext uri="{19B8F6BF-5375-455C-9EA6-DF929625EA0E}">
        <p15:presenceInfo xmlns:p15="http://schemas.microsoft.com/office/powerpoint/2012/main" userId="Regine Reinstorf" providerId="None"/>
      </p:ext>
    </p:extLst>
  </p:cmAuthor>
  <p:cmAuthor id="4" name="BAUDIN Eric" initials="BE" lastIdx="3" clrIdx="3">
    <p:extLst>
      <p:ext uri="{19B8F6BF-5375-455C-9EA6-DF929625EA0E}">
        <p15:presenceInfo xmlns:p15="http://schemas.microsoft.com/office/powerpoint/2012/main" userId="S-1-5-21-4180503393-3342193872-1561575708-21861" providerId="AD"/>
      </p:ext>
    </p:extLst>
  </p:cmAuthor>
  <p:cmAuthor id="5" name="Fazio Nicola" initials="FN" lastIdx="7" clrIdx="4">
    <p:extLst>
      <p:ext uri="{19B8F6BF-5375-455C-9EA6-DF929625EA0E}">
        <p15:presenceInfo xmlns:p15="http://schemas.microsoft.com/office/powerpoint/2012/main" userId="S-1-5-21-515967899-484763869-725345543-4132" providerId="AD"/>
      </p:ext>
    </p:extLst>
  </p:cmAuthor>
  <p:cmAuthor id="6" name="Detlef Bartsch" initials="DB" lastIdx="12" clrIdx="5">
    <p:extLst>
      <p:ext uri="{19B8F6BF-5375-455C-9EA6-DF929625EA0E}">
        <p15:presenceInfo xmlns:p15="http://schemas.microsoft.com/office/powerpoint/2012/main" userId="827e286e56f2fe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2060"/>
    <a:srgbClr val="CC0000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158B6-E4BA-4914-9DC4-6666A7A281B7}" v="1" dt="2022-12-12T10:57:40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Matthews" userId="269aa01c-503d-4e9b-8bfd-fe0b00b964ae" providerId="ADAL" clId="{670158B6-E4BA-4914-9DC4-6666A7A281B7}"/>
    <pc:docChg chg="delSld modSld modMainMaster modNotesMaster modHandout">
      <pc:chgData name="Leah Matthews" userId="269aa01c-503d-4e9b-8bfd-fe0b00b964ae" providerId="ADAL" clId="{670158B6-E4BA-4914-9DC4-6666A7A281B7}" dt="2022-12-12T10:58:08.684" v="35" actId="20577"/>
      <pc:docMkLst>
        <pc:docMk/>
      </pc:docMkLst>
      <pc:sldChg chg="del">
        <pc:chgData name="Leah Matthews" userId="269aa01c-503d-4e9b-8bfd-fe0b00b964ae" providerId="ADAL" clId="{670158B6-E4BA-4914-9DC4-6666A7A281B7}" dt="2022-12-12T10:56:27.423" v="0" actId="2696"/>
        <pc:sldMkLst>
          <pc:docMk/>
          <pc:sldMk cId="50052598" sldId="256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4155606377" sldId="278"/>
        </pc:sldMkLst>
      </pc:sldChg>
      <pc:sldChg chg="modSp mod">
        <pc:chgData name="Leah Matthews" userId="269aa01c-503d-4e9b-8bfd-fe0b00b964ae" providerId="ADAL" clId="{670158B6-E4BA-4914-9DC4-6666A7A281B7}" dt="2022-12-12T10:58:08.684" v="35" actId="20577"/>
        <pc:sldMkLst>
          <pc:docMk/>
          <pc:sldMk cId="3592261621" sldId="281"/>
        </pc:sldMkLst>
        <pc:spChg chg="mod">
          <ac:chgData name="Leah Matthews" userId="269aa01c-503d-4e9b-8bfd-fe0b00b964ae" providerId="ADAL" clId="{670158B6-E4BA-4914-9DC4-6666A7A281B7}" dt="2022-12-12T10:58:08.684" v="35" actId="20577"/>
          <ac:spMkLst>
            <pc:docMk/>
            <pc:sldMk cId="3592261621" sldId="281"/>
            <ac:spMk id="2" creationId="{00000000-0000-0000-0000-000000000000}"/>
          </ac:spMkLst>
        </pc:spChg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3283181494" sldId="297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6384543" sldId="301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1520823502" sldId="307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670613855" sldId="315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914234645" sldId="317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4187975245" sldId="320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2373192622" sldId="321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1639260149" sldId="322"/>
        </pc:sldMkLst>
      </pc:sldChg>
      <pc:sldChg chg="del">
        <pc:chgData name="Leah Matthews" userId="269aa01c-503d-4e9b-8bfd-fe0b00b964ae" providerId="ADAL" clId="{670158B6-E4BA-4914-9DC4-6666A7A281B7}" dt="2022-12-12T10:56:55.935" v="1" actId="47"/>
        <pc:sldMkLst>
          <pc:docMk/>
          <pc:sldMk cId="2633007248" sldId="323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3471242712" sldId="324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3103353946" sldId="326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3363319036" sldId="327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1964009213" sldId="328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929309107" sldId="330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2656042879" sldId="334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2281601749" sldId="335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3116468434" sldId="336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2991731139" sldId="337"/>
        </pc:sldMkLst>
      </pc:sldChg>
      <pc:sldChg chg="del">
        <pc:chgData name="Leah Matthews" userId="269aa01c-503d-4e9b-8bfd-fe0b00b964ae" providerId="ADAL" clId="{670158B6-E4BA-4914-9DC4-6666A7A281B7}" dt="2022-12-12T10:57:05.211" v="2" actId="2696"/>
        <pc:sldMkLst>
          <pc:docMk/>
          <pc:sldMk cId="2038034182" sldId="338"/>
        </pc:sldMkLst>
      </pc:sldChg>
      <pc:sldMasterChg chg="modSp mod delSldLayout">
        <pc:chgData name="Leah Matthews" userId="269aa01c-503d-4e9b-8bfd-fe0b00b964ae" providerId="ADAL" clId="{670158B6-E4BA-4914-9DC4-6666A7A281B7}" dt="2022-12-12T10:57:26.006" v="3" actId="20577"/>
        <pc:sldMasterMkLst>
          <pc:docMk/>
          <pc:sldMasterMk cId="1563998484" sldId="2147483677"/>
        </pc:sldMasterMkLst>
        <pc:spChg chg="mod">
          <ac:chgData name="Leah Matthews" userId="269aa01c-503d-4e9b-8bfd-fe0b00b964ae" providerId="ADAL" clId="{670158B6-E4BA-4914-9DC4-6666A7A281B7}" dt="2022-12-12T10:57:26.006" v="3" actId="20577"/>
          <ac:spMkLst>
            <pc:docMk/>
            <pc:sldMasterMk cId="1563998484" sldId="2147483677"/>
            <ac:spMk id="1029" creationId="{87457E5F-56C6-4009-A943-34B53C4247BB}"/>
          </ac:spMkLst>
        </pc:spChg>
        <pc:sldLayoutChg chg="del">
          <pc:chgData name="Leah Matthews" userId="269aa01c-503d-4e9b-8bfd-fe0b00b964ae" providerId="ADAL" clId="{670158B6-E4BA-4914-9DC4-6666A7A281B7}" dt="2022-12-12T10:56:27.423" v="0" actId="2696"/>
          <pc:sldLayoutMkLst>
            <pc:docMk/>
            <pc:sldMasterMk cId="1563998484" sldId="2147483677"/>
            <pc:sldLayoutMk cId="3359098771" sldId="214748368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C634E6AB-49C2-4840-899C-C2C34EB3E1D6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70D173EB-97A0-4D65-B53E-B41DB861D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5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22A1A49-7308-49A6-BC5A-826DE42ABC96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81B0E3B5-8743-4735-8928-5994C0025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21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E3B5-8743-4735-8928-5994C002558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79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958">
              <a:defRPr/>
            </a:pPr>
            <a:fld id="{81B0E3B5-8743-4735-8928-5994C002558F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47958">
                <a:defRPr/>
              </a:pPr>
              <a:t>2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946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958">
              <a:defRPr/>
            </a:pPr>
            <a:fld id="{81B0E3B5-8743-4735-8928-5994C002558F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47958">
                <a:defRPr/>
              </a:pPr>
              <a:t>3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671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3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475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76DFD-62AF-4E85-AA8E-4B80B605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631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DD9458E-0859-495B-A043-3125A7AA0D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92825"/>
            <a:ext cx="12192000" cy="765175"/>
          </a:xfrm>
          <a:prstGeom prst="rect">
            <a:avLst/>
          </a:prstGeom>
          <a:solidFill>
            <a:srgbClr val="1358FF"/>
          </a:solidFill>
          <a:ln w="9525">
            <a:solidFill>
              <a:srgbClr val="008BD2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ts val="500"/>
              </a:spcBef>
              <a:defRPr/>
            </a:pPr>
            <a:r>
              <a:rPr lang="de-DE" altLang="de-DE" sz="1200" b="1">
                <a:solidFill>
                  <a:srgbClr val="FFFFFF"/>
                </a:solidFill>
                <a:cs typeface="Arial" panose="020B0604020202020204" pitchFamily="34" charset="0"/>
              </a:rPr>
              <a:t>							</a:t>
            </a:r>
            <a:r>
              <a:rPr lang="de-DE" altLang="de-DE" sz="1400" b="1">
                <a:solidFill>
                  <a:srgbClr val="FFFFFF"/>
                </a:solidFill>
                <a:cs typeface="Arial" panose="020B0604020202020204" pitchFamily="34" charset="0"/>
              </a:rPr>
              <a:t> ENETS Virtual General Assembly 2021 | 5 May 2021</a:t>
            </a:r>
          </a:p>
        </p:txBody>
      </p:sp>
      <p:pic>
        <p:nvPicPr>
          <p:cNvPr id="10" name="Grafik 7">
            <a:extLst>
              <a:ext uri="{FF2B5EF4-FFF2-40B4-BE49-F238E27FC236}">
                <a16:creationId xmlns:a16="http://schemas.microsoft.com/office/drawing/2014/main" id="{EF233466-6D77-46A9-907A-FC1369EC0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6188075"/>
            <a:ext cx="16922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28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12/12/2022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129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9">
            <a:extLst>
              <a:ext uri="{FF2B5EF4-FFF2-40B4-BE49-F238E27FC236}">
                <a16:creationId xmlns:a16="http://schemas.microsoft.com/office/drawing/2014/main" id="{403B583E-DB29-4390-9690-2837BD323E1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6237288"/>
            <a:ext cx="22558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>
            <a:extLst>
              <a:ext uri="{FF2B5EF4-FFF2-40B4-BE49-F238E27FC236}">
                <a16:creationId xmlns:a16="http://schemas.microsoft.com/office/drawing/2014/main" id="{87457E5F-56C6-4009-A943-34B53C4247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07100"/>
            <a:ext cx="12192000" cy="850900"/>
          </a:xfrm>
          <a:prstGeom prst="rect">
            <a:avLst/>
          </a:prstGeom>
          <a:solidFill>
            <a:srgbClr val="003399"/>
          </a:solidFill>
          <a:ln w="9525">
            <a:solidFill>
              <a:srgbClr val="008BD2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eaLnBrk="1" hangingPunct="1">
              <a:spcBef>
                <a:spcPts val="500"/>
              </a:spcBef>
              <a:defRPr/>
            </a:pPr>
            <a:r>
              <a:rPr lang="en-GB" altLang="de-DE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GB" altLang="de-DE" sz="14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Grafik 6">
            <a:extLst>
              <a:ext uri="{FF2B5EF4-FFF2-40B4-BE49-F238E27FC236}">
                <a16:creationId xmlns:a16="http://schemas.microsoft.com/office/drawing/2014/main" id="{0D1AE04C-8420-4192-954F-57B919151B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5550"/>
            <a:ext cx="30972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99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4" r:id="rId3"/>
    <p:sldLayoutId id="2147483682" r:id="rId4"/>
    <p:sldLayoutId id="214748368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372131" y="360261"/>
            <a:ext cx="8903085" cy="588962"/>
          </a:xfrm>
        </p:spPr>
        <p:txBody>
          <a:bodyPr/>
          <a:lstStyle/>
          <a:p>
            <a:r>
              <a:rPr lang="fr-FR" sz="2800" b="1" kern="1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ENETS DB: Goals &amp; </a:t>
            </a:r>
            <a:r>
              <a:rPr lang="fr-FR" sz="2800" b="1" kern="1200" dirty="0" err="1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Achievements</a:t>
            </a:r>
            <a:endParaRPr lang="fr-FR" sz="2800" b="1" kern="1200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988EA30-F85A-49B8-B9AA-27BDB9DA3111}"/>
              </a:ext>
            </a:extLst>
          </p:cNvPr>
          <p:cNvSpPr txBox="1"/>
          <p:nvPr/>
        </p:nvSpPr>
        <p:spPr>
          <a:xfrm>
            <a:off x="1372131" y="1122168"/>
            <a:ext cx="9428671" cy="4386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 academic IT platform to promote ENETS </a:t>
            </a:r>
            <a:r>
              <a:rPr lang="en-GB" sz="2400" b="1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research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across</a:t>
            </a:r>
            <a:r>
              <a:rPr lang="en-GB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European</a:t>
            </a:r>
            <a:r>
              <a:rPr lang="en-GB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NEN</a:t>
            </a:r>
            <a:r>
              <a:rPr lang="en-GB" sz="240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-expert</a:t>
            </a:r>
            <a:r>
              <a:rPr lang="en-GB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centers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*: 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Defined types of NEN to be included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Capture the whole real-life story at diagnosis and during follow-up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Type of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tudies to be enabled: retrospective/prospective  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Finally, create an active ENETS database with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Visible output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Easy access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insertion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 data analysis by a specific reporter module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Transparent rules </a:t>
            </a: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226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23056" y="153193"/>
            <a:ext cx="11545888" cy="760413"/>
          </a:xfrm>
        </p:spPr>
        <p:txBody>
          <a:bodyPr/>
          <a:lstStyle/>
          <a:p>
            <a:r>
              <a:rPr lang="en-GB" sz="2800" b="1" kern="1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we did in 2021-2022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323056" y="708917"/>
            <a:ext cx="11283295" cy="5234683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1. Reconsider ENETS database policy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(~20 meetings, 2 with extended DB group)</a:t>
            </a: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Clarify goals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Homogenise and improve data quality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Appoint a new academic provider (KKS-Marburg)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Reduce costs (once 55,000 €, thereafter 15,000 € maintenance per year)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2. Developing the 3 DB levels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(~35 meetings, 5 with extended DB group)</a:t>
            </a: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Minimal and extended data set, including 2 test phases in extended group, launched 7/2022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Ethic committee approval received by the Marburg University (5/2022). Documents were sent around as template to all COEs in 6/2022 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Preparation of a DB tutorial 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Preparation of contracts for DB participation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Specialised data set pulmonary NEN item programming almost finalised, launch 1/2023?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Specialised data set CHD programming ongoing (expected launch ???)</a:t>
            </a:r>
          </a:p>
          <a:p>
            <a:pPr marL="361950" indent="-361950">
              <a:lnSpc>
                <a:spcPct val="107000"/>
              </a:lnSpc>
              <a:spcAft>
                <a:spcPts val="0"/>
              </a:spcAft>
              <a:buNone/>
            </a:pP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à"/>
            </a:pP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4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962466" y="172897"/>
            <a:ext cx="8267066" cy="1077912"/>
          </a:xfrm>
        </p:spPr>
        <p:txBody>
          <a:bodyPr/>
          <a:lstStyle/>
          <a:p>
            <a:r>
              <a:rPr lang="en-AU" sz="2800" b="1" kern="120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Members</a:t>
            </a:r>
            <a:r>
              <a:rPr lang="en-AU" sz="2400" b="1" kern="120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the extended group involved in DB development and/or DB testing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2137562" y="1250809"/>
            <a:ext cx="9023420" cy="4787900"/>
          </a:xfrm>
        </p:spPr>
        <p:txBody>
          <a:bodyPr>
            <a:normAutofit fontScale="40000" lnSpcReduction="20000"/>
          </a:bodyPr>
          <a:lstStyle/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Belgium			I. Borbath, C. Verslype 	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Czech Republic		J. Barkmanová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France			T. Walter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Germany		A. Rinke, U. Pape</a:t>
            </a:r>
            <a:endParaRPr lang="en-AU" sz="50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Greece			G. Kaltsas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Israel 			S. Glasberg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Italy			F. Panzuto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Netherlands		H. Hofland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Poland			B. Kos Kudla</a:t>
            </a:r>
            <a:endParaRPr lang="en-AU" sz="50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Romania			C. Badiu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Spain			R. Garcia-Carbonero, Paula Fonseca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Switzerland		A. Siebenhüner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UK			J. Ramage</a:t>
            </a:r>
          </a:p>
          <a:p>
            <a:pPr marL="0" lvl="1" indent="0">
              <a:buNone/>
            </a:pPr>
            <a:r>
              <a:rPr lang="en-AU" sz="5000">
                <a:latin typeface="Calibri" panose="020F0502020204030204" pitchFamily="34" charset="0"/>
                <a:cs typeface="Calibri" panose="020F0502020204030204" pitchFamily="34" charset="0"/>
              </a:rPr>
              <a:t>ENETS EC		M. Pavel, E. Tiensuu Janson, C. Toumpanakis </a:t>
            </a:r>
          </a:p>
          <a:p>
            <a:pPr lvl="1">
              <a:buFontTx/>
              <a:buChar char="-"/>
            </a:pPr>
            <a:endParaRPr lang="en-AU" sz="4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AU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C2585DD-7DEA-4938-9077-2F3C31DAD18C}"/>
              </a:ext>
            </a:extLst>
          </p:cNvPr>
          <p:cNvSpPr txBox="1"/>
          <p:nvPr/>
        </p:nvSpPr>
        <p:spPr>
          <a:xfrm>
            <a:off x="2932312" y="5543609"/>
            <a:ext cx="632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>
                <a:solidFill>
                  <a:srgbClr val="FF0000"/>
                </a:solidFill>
              </a:rPr>
              <a:t>Thanks for your very helpful contribution and support!!!</a:t>
            </a:r>
          </a:p>
        </p:txBody>
      </p:sp>
    </p:spTree>
    <p:extLst>
      <p:ext uri="{BB962C8B-B14F-4D97-AF65-F5344CB8AC3E}">
        <p14:creationId xmlns:p14="http://schemas.microsoft.com/office/powerpoint/2010/main" val="2446940002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CC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ADFE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C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AD9E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9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335CCDB82F894F84D589CDE320B2D2" ma:contentTypeVersion="13" ma:contentTypeDescription="Ein neues Dokument erstellen." ma:contentTypeScope="" ma:versionID="7a0384cc494e84076cd8c92f0bd09543">
  <xsd:schema xmlns:xsd="http://www.w3.org/2001/XMLSchema" xmlns:xs="http://www.w3.org/2001/XMLSchema" xmlns:p="http://schemas.microsoft.com/office/2006/metadata/properties" xmlns:ns3="ace46e25-c778-4752-928a-8feba32da581" xmlns:ns4="90e3f9e1-06a4-4366-935e-28f1124b4153" targetNamespace="http://schemas.microsoft.com/office/2006/metadata/properties" ma:root="true" ma:fieldsID="b5ca044a911b5ba31721bca9dae8aa88" ns3:_="" ns4:_="">
    <xsd:import namespace="ace46e25-c778-4752-928a-8feba32da581"/>
    <xsd:import namespace="90e3f9e1-06a4-4366-935e-28f1124b41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46e25-c778-4752-928a-8feba32da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e3f9e1-06a4-4366-935e-28f1124b415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8E8294-5440-473A-81E1-76B7FD34E2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822D9-3426-4ECE-A03A-709F765991FC}">
  <ds:schemaRefs>
    <ds:schemaRef ds:uri="ace46e25-c778-4752-928a-8feba32da58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90e3f9e1-06a4-4366-935e-28f1124b4153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B9D177-D44A-44AB-BB08-D00713708D57}">
  <ds:schemaRefs>
    <ds:schemaRef ds:uri="90e3f9e1-06a4-4366-935e-28f1124b4153"/>
    <ds:schemaRef ds:uri="ace46e25-c778-4752-928a-8feba32da5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Breitbild</PresentationFormat>
  <Paragraphs>48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Verdana</vt:lpstr>
      <vt:lpstr>Wingdings</vt:lpstr>
      <vt:lpstr>1_Standarddesign</vt:lpstr>
      <vt:lpstr>ENETS DB: Goals &amp; Achievements</vt:lpstr>
      <vt:lpstr>What we did in 2021-2022 </vt:lpstr>
      <vt:lpstr>Members of the extended group involved in DB development and/or DB testing </vt:lpstr>
    </vt:vector>
  </TitlesOfParts>
  <Company>Gustave Roussy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ENETS DATABASIS</dc:title>
  <dc:creator>BAUDIN Eric</dc:creator>
  <cp:lastModifiedBy>Leah Matthews</cp:lastModifiedBy>
  <cp:revision>23</cp:revision>
  <cp:lastPrinted>2020-10-16T05:41:09Z</cp:lastPrinted>
  <dcterms:created xsi:type="dcterms:W3CDTF">2020-10-15T17:30:01Z</dcterms:created>
  <dcterms:modified xsi:type="dcterms:W3CDTF">2022-12-12T10:58:12Z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0x010100B1335CCDB82F894F84D589CDE320B2D2</vt:lpwstr>
  </property>
</Properties>
</file>